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57" r:id="rId9"/>
    <p:sldId id="258" r:id="rId10"/>
    <p:sldId id="260" r:id="rId11"/>
    <p:sldId id="261" r:id="rId12"/>
    <p:sldId id="265" r:id="rId13"/>
    <p:sldId id="262" r:id="rId14"/>
    <p:sldId id="263" r:id="rId15"/>
    <p:sldId id="264" r:id="rId16"/>
    <p:sldId id="276" r:id="rId17"/>
    <p:sldId id="277" r:id="rId18"/>
    <p:sldId id="278" r:id="rId19"/>
    <p:sldId id="267" r:id="rId20"/>
    <p:sldId id="26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CACDF-6454-417E-98FC-C416B17E68BE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89C13-F981-4E6C-858A-D0BFC4CF5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2BD7A15-94D1-4F33-BDDB-89B74BB85CEE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780EFCD-33EF-4B3D-8A03-745893014091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C5EDF22-D7D6-4044-BC17-14192F9CCABE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0B02BD6-CC66-4F5A-B12E-12B22CE1B72B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13808C7-920D-41DC-834D-77110FE2AEA9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75648D0-9738-4783-BC99-D7827300A32E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3FE20E7-36FF-4CD4-91B1-0333CD6567A8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2573DE9-C10C-4F82-9BEE-B5B5BD7CA76C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1C4C619-712E-41B3-8CB5-BDC442BA1FB3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307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4852988"/>
            <a:ext cx="8456613" cy="122078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15.1.14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068A8-4C9C-44CF-AB95-CF281EDC47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0"/>
            <a:ext cx="4838700" cy="49276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79388" y="4652963"/>
            <a:ext cx="8964612" cy="1222375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Психологическая готовность к школе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640763" cy="3889375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dirty="0">
                <a:solidFill>
                  <a:srgbClr val="2E1700"/>
                </a:solidFill>
              </a:rPr>
              <a:t>		</a:t>
            </a:r>
            <a:br>
              <a:rPr lang="ru-RU" dirty="0">
                <a:solidFill>
                  <a:srgbClr val="2E1700"/>
                </a:solidFill>
              </a:rPr>
            </a:br>
            <a:r>
              <a:rPr lang="ru-RU" dirty="0">
                <a:solidFill>
                  <a:srgbClr val="2E1700"/>
                </a:solidFill>
              </a:rPr>
              <a:t>	</a:t>
            </a:r>
            <a:r>
              <a:rPr lang="ru-RU" i="1" dirty="0">
                <a:solidFill>
                  <a:srgbClr val="0070C0"/>
                </a:solidFill>
                <a:latin typeface="Franklin Gothic Medium" pitchFamily="34" charset="0"/>
              </a:rPr>
              <a:t>- </a:t>
            </a:r>
            <a:r>
              <a:rPr lang="ru-RU" b="1" i="1" dirty="0">
                <a:solidFill>
                  <a:srgbClr val="0070C0"/>
                </a:solidFill>
                <a:latin typeface="Franklin Gothic Medium" pitchFamily="34" charset="0"/>
              </a:rPr>
              <a:t>мотивационная</a:t>
            </a:r>
            <a:br>
              <a:rPr lang="ru-RU" b="1" i="1" dirty="0">
                <a:solidFill>
                  <a:srgbClr val="0070C0"/>
                </a:solidFill>
                <a:latin typeface="Franklin Gothic Medium" pitchFamily="34" charset="0"/>
              </a:rPr>
            </a:br>
            <a:r>
              <a:rPr lang="ru-RU" b="1" i="1" dirty="0">
                <a:solidFill>
                  <a:srgbClr val="0070C0"/>
                </a:solidFill>
                <a:latin typeface="Franklin Gothic Medium" pitchFamily="34" charset="0"/>
              </a:rPr>
              <a:t> 	- волевая </a:t>
            </a:r>
            <a:br>
              <a:rPr lang="ru-RU" b="1" i="1" dirty="0">
                <a:solidFill>
                  <a:srgbClr val="0070C0"/>
                </a:solidFill>
                <a:latin typeface="Franklin Gothic Medium" pitchFamily="34" charset="0"/>
              </a:rPr>
            </a:br>
            <a:r>
              <a:rPr lang="ru-RU" b="1" i="1" dirty="0">
                <a:solidFill>
                  <a:srgbClr val="0070C0"/>
                </a:solidFill>
                <a:latin typeface="Franklin Gothic Medium" pitchFamily="34" charset="0"/>
              </a:rPr>
              <a:t>    - коммуникативная и </a:t>
            </a:r>
            <a:br>
              <a:rPr lang="ru-RU" b="1" i="1" dirty="0">
                <a:solidFill>
                  <a:srgbClr val="0070C0"/>
                </a:solidFill>
                <a:latin typeface="Franklin Gothic Medium" pitchFamily="34" charset="0"/>
              </a:rPr>
            </a:br>
            <a:r>
              <a:rPr lang="ru-RU" b="1" i="1" dirty="0">
                <a:solidFill>
                  <a:srgbClr val="0070C0"/>
                </a:solidFill>
                <a:latin typeface="Franklin Gothic Medium" pitchFamily="34" charset="0"/>
              </a:rPr>
              <a:t>     социально-психологическая</a:t>
            </a:r>
            <a:br>
              <a:rPr lang="ru-RU" b="1" dirty="0">
                <a:latin typeface="Franklin Gothic Medium" pitchFamily="34" charset="0"/>
              </a:rPr>
            </a:br>
            <a:r>
              <a:rPr lang="ru-RU" b="1" i="1" dirty="0">
                <a:solidFill>
                  <a:srgbClr val="0070C0"/>
                </a:solidFill>
                <a:latin typeface="Franklin Gothic Medium" pitchFamily="34" charset="0"/>
              </a:rPr>
              <a:t> 	- интеллектуальная</a:t>
            </a:r>
            <a:endParaRPr lang="ru-RU" b="1" dirty="0">
              <a:latin typeface="Franklin Gothic Medium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115888"/>
            <a:ext cx="8642350" cy="792162"/>
          </a:xfrm>
        </p:spPr>
        <p:txBody>
          <a:bodyPr>
            <a:noAutofit/>
          </a:bodyPr>
          <a:lstStyle/>
          <a:p>
            <a:pPr algn="ctr">
              <a:buNone/>
              <a:defRPr/>
            </a:pPr>
            <a:r>
              <a:rPr lang="ru-RU" sz="4000" b="1" dirty="0"/>
              <a:t> 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ПСИХОЛОГИЧЕСКАЯ ГОТОВНОСТЬ </a:t>
            </a:r>
            <a:b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260350"/>
            <a:ext cx="8686800" cy="103505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Мотивационная   готовность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304800" y="1214438"/>
            <a:ext cx="8686800" cy="5357812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342900" indent="-341313" algn="ctr" hangingPunct="1">
              <a:lnSpc>
                <a:spcPct val="100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200">
                <a:solidFill>
                  <a:srgbClr val="4E3B30"/>
                </a:solidFill>
              </a:rPr>
              <a:t>У ребёнка высокая учебная мотивация, если он:</a:t>
            </a:r>
          </a:p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buClr>
                <a:srgbClr val="F0A22E"/>
              </a:buClr>
              <a:buSzPct val="70000"/>
              <a:buFont typeface="Wingdings 2" pitchFamily="18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200">
                <a:solidFill>
                  <a:srgbClr val="0070C0"/>
                </a:solidFill>
              </a:rPr>
              <a:t>- </a:t>
            </a:r>
            <a:r>
              <a:rPr lang="ru-RU" sz="3600" i="1">
                <a:solidFill>
                  <a:srgbClr val="0070C0"/>
                </a:solidFill>
                <a:latin typeface="Franklin Gothic Medium" pitchFamily="34" charset="0"/>
              </a:rPr>
              <a:t>хочет идти в школу </a:t>
            </a:r>
          </a:p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buClr>
                <a:srgbClr val="F0A22E"/>
              </a:buClr>
              <a:buSzPct val="70000"/>
              <a:buFont typeface="Wingdings 2" pitchFamily="18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600" i="1">
                <a:solidFill>
                  <a:srgbClr val="0070C0"/>
                </a:solidFill>
                <a:latin typeface="Franklin Gothic Medium" pitchFamily="34" charset="0"/>
              </a:rPr>
              <a:t>- понимает важность и </a:t>
            </a:r>
          </a:p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600" i="1">
                <a:solidFill>
                  <a:srgbClr val="0070C0"/>
                </a:solidFill>
                <a:latin typeface="Franklin Gothic Medium" pitchFamily="34" charset="0"/>
              </a:rPr>
              <a:t>  необходимость учения</a:t>
            </a:r>
          </a:p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buClr>
                <a:srgbClr val="F0A22E"/>
              </a:buClr>
              <a:buSzPct val="70000"/>
              <a:buFont typeface="Wingdings 2" pitchFamily="18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600" i="1">
                <a:solidFill>
                  <a:srgbClr val="0070C0"/>
                </a:solidFill>
                <a:latin typeface="Franklin Gothic Medium" pitchFamily="34" charset="0"/>
              </a:rPr>
              <a:t>- проявляет выраженный</a:t>
            </a:r>
          </a:p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600" i="1">
                <a:solidFill>
                  <a:srgbClr val="0070C0"/>
                </a:solidFill>
                <a:latin typeface="Franklin Gothic Medium" pitchFamily="34" charset="0"/>
              </a:rPr>
              <a:t>  интерес к получению</a:t>
            </a:r>
          </a:p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600" i="1">
                <a:solidFill>
                  <a:srgbClr val="0070C0"/>
                </a:solidFill>
                <a:latin typeface="Franklin Gothic Medium" pitchFamily="34" charset="0"/>
              </a:rPr>
              <a:t>  новых знаний</a:t>
            </a:r>
          </a:p>
        </p:txBody>
      </p:sp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0" y="2500313"/>
            <a:ext cx="3287713" cy="3268662"/>
          </a:xfrm>
          <a:prstGeom prst="rect">
            <a:avLst/>
          </a:prstGeom>
          <a:noFill/>
          <a:ln w="9360">
            <a:solidFill>
              <a:srgbClr val="0070C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214313"/>
            <a:ext cx="8686800" cy="928687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Волевая   готовность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142875" y="1071563"/>
            <a:ext cx="8848725" cy="5643562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342900" indent="-341313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800" dirty="0">
                <a:solidFill>
                  <a:srgbClr val="4E3B30"/>
                </a:solidFill>
              </a:rPr>
              <a:t>	</a:t>
            </a:r>
            <a:r>
              <a:rPr lang="ru-RU" sz="2800" b="1" dirty="0">
                <a:solidFill>
                  <a:srgbClr val="4E3B30"/>
                </a:solidFill>
                <a:latin typeface="Franklin Gothic Medium" pitchFamily="34" charset="0"/>
              </a:rPr>
              <a:t>Волевая регуляция поведения </a:t>
            </a:r>
            <a:r>
              <a:rPr lang="ru-RU" sz="2800" dirty="0">
                <a:solidFill>
                  <a:srgbClr val="4E3B30"/>
                </a:solidFill>
                <a:latin typeface="Franklin Gothic Medium" pitchFamily="34" charset="0"/>
              </a:rPr>
              <a:t>- это умение контролировать и  сдерживать своё поведение</a:t>
            </a:r>
          </a:p>
          <a:p>
            <a:pPr marL="342900" indent="-341313" hangingPunct="1">
              <a:lnSpc>
                <a:spcPct val="100000"/>
              </a:lnSpc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800" i="1" dirty="0">
                <a:solidFill>
                  <a:srgbClr val="0070C0"/>
                </a:solidFill>
                <a:latin typeface="Franklin Gothic Medium" pitchFamily="34" charset="0"/>
              </a:rPr>
              <a:t>Умение сознательно подчинять свои действия общим правилам, ориентироваться на заданную систему требований</a:t>
            </a:r>
          </a:p>
          <a:p>
            <a:pPr marL="342900" indent="-341313" hangingPunct="1">
              <a:lnSpc>
                <a:spcPct val="100000"/>
              </a:lnSpc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800" i="1" dirty="0">
                <a:solidFill>
                  <a:srgbClr val="0070C0"/>
                </a:solidFill>
                <a:latin typeface="Franklin Gothic Medium" pitchFamily="34" charset="0"/>
              </a:rPr>
              <a:t> Умение принять учебную задачу (внимательно выслушать, вникнуть в содержание того, о чём говорит учитель)</a:t>
            </a:r>
          </a:p>
          <a:p>
            <a:pPr marL="342900" indent="-341313" hangingPunct="1">
              <a:lnSpc>
                <a:spcPct val="100000"/>
              </a:lnSpc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800" i="1" dirty="0">
                <a:solidFill>
                  <a:srgbClr val="0070C0"/>
                </a:solidFill>
                <a:latin typeface="Franklin Gothic Medium" pitchFamily="34" charset="0"/>
              </a:rPr>
              <a:t>Умение работать в соответствии с предлагаемой инструкцией</a:t>
            </a:r>
          </a:p>
          <a:p>
            <a:pPr marL="342900" indent="-341313" hangingPunct="1">
              <a:lnSpc>
                <a:spcPct val="100000"/>
              </a:lnSpc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800" i="1" dirty="0">
                <a:solidFill>
                  <a:srgbClr val="0070C0"/>
                </a:solidFill>
                <a:latin typeface="Franklin Gothic Medium" pitchFamily="34" charset="0"/>
              </a:rPr>
              <a:t>Умение доводить начатое дело до конца</a:t>
            </a:r>
          </a:p>
          <a:p>
            <a:pPr marL="342900" indent="-341313" hangingPunct="1">
              <a:lnSpc>
                <a:spcPct val="100000"/>
              </a:lnSpc>
              <a:buClr>
                <a:srgbClr val="F0A22E"/>
              </a:buClr>
              <a:buSzPct val="7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800" dirty="0">
                <a:solidFill>
                  <a:srgbClr val="0070C0"/>
                </a:solidFill>
                <a:latin typeface="Franklin Gothic Medium" pitchFamily="34" charset="0"/>
              </a:rPr>
              <a:t>Проба № 2  </a:t>
            </a:r>
            <a:endParaRPr lang="ru-RU" sz="2800" i="1" dirty="0">
              <a:solidFill>
                <a:srgbClr val="0070C0"/>
              </a:solidFill>
              <a:latin typeface="Franklin Gothic Medium" pitchFamily="34" charset="0"/>
            </a:endParaRPr>
          </a:p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2400" dirty="0">
              <a:solidFill>
                <a:srgbClr val="4E3B30"/>
              </a:solidFill>
            </a:endParaRPr>
          </a:p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400" dirty="0">
                <a:solidFill>
                  <a:srgbClr val="4E3B30"/>
                </a:solidFill>
              </a:rPr>
              <a:t>    </a:t>
            </a:r>
          </a:p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2400" dirty="0">
              <a:solidFill>
                <a:srgbClr val="4E3B30"/>
              </a:solidFill>
            </a:endParaRPr>
          </a:p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2400" dirty="0">
              <a:solidFill>
                <a:srgbClr val="4E3B30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260350"/>
            <a:ext cx="8686800" cy="1035050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Коммуникативная и </a:t>
            </a:r>
            <a:b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</a:b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социально-психологическая  готовность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0" y="1554163"/>
            <a:ext cx="9144000" cy="5160962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buClr>
                <a:srgbClr val="F0A22E"/>
              </a:buClr>
              <a:buSzPct val="70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200">
                <a:solidFill>
                  <a:srgbClr val="4E3B30"/>
                </a:solidFill>
              </a:rPr>
              <a:t>   </a:t>
            </a:r>
            <a:r>
              <a:rPr lang="ru-RU" sz="3200">
                <a:solidFill>
                  <a:srgbClr val="0070C0"/>
                </a:solidFill>
              </a:rPr>
              <a:t>-</a:t>
            </a:r>
            <a:r>
              <a:rPr lang="ru-RU" sz="3200">
                <a:solidFill>
                  <a:srgbClr val="4E3B30"/>
                </a:solidFill>
              </a:rPr>
              <a:t> </a:t>
            </a:r>
            <a:r>
              <a:rPr lang="ru-RU" sz="3600" i="1">
                <a:solidFill>
                  <a:srgbClr val="0070C0"/>
                </a:solidFill>
                <a:latin typeface="Franklin Gothic Medium" pitchFamily="34" charset="0"/>
              </a:rPr>
              <a:t>Принятие позиции школьника</a:t>
            </a:r>
          </a:p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buClr>
                <a:srgbClr val="F0A22E"/>
              </a:buClr>
              <a:buSzPct val="7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600" i="1">
                <a:solidFill>
                  <a:srgbClr val="0070C0"/>
                </a:solidFill>
                <a:latin typeface="Franklin Gothic Medium" pitchFamily="34" charset="0"/>
              </a:rPr>
              <a:t>   - Умение и желание общаться со      сверстниками и взрослыми, доброжелательность, отсутствие агрессии</a:t>
            </a:r>
          </a:p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buClr>
                <a:srgbClr val="F0A22E"/>
              </a:buClr>
              <a:buSzPct val="7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600" i="1">
                <a:solidFill>
                  <a:srgbClr val="0070C0"/>
                </a:solidFill>
                <a:latin typeface="Franklin Gothic Medium" pitchFamily="34" charset="0"/>
              </a:rPr>
              <a:t>   - Умение действовать совместно с другими детьми, подчиняться интересам группы, не ущемляя своих интересов		</a:t>
            </a:r>
            <a:r>
              <a:rPr lang="ru-RU" sz="3200" i="1">
                <a:solidFill>
                  <a:srgbClr val="0070C0"/>
                </a:solidFill>
              </a:rPr>
              <a:t>	</a:t>
            </a:r>
            <a:r>
              <a:rPr lang="ru-RU" sz="3200">
                <a:solidFill>
                  <a:srgbClr val="4E3B30"/>
                </a:solidFill>
              </a:rPr>
              <a:t>			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107950" y="115888"/>
            <a:ext cx="8686800" cy="8382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Интеллектуальная готовность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908050"/>
            <a:ext cx="8208963" cy="554513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buClr>
                <a:srgbClr val="F0A22E"/>
              </a:buClr>
              <a:buSzPct val="7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000" dirty="0">
                <a:solidFill>
                  <a:srgbClr val="4E3B30"/>
                </a:solidFill>
              </a:rPr>
              <a:t> </a:t>
            </a:r>
          </a:p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buClr>
                <a:srgbClr val="F0A22E"/>
              </a:buClr>
              <a:buSzPct val="7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000" dirty="0">
                <a:solidFill>
                  <a:srgbClr val="4E3B30"/>
                </a:solidFill>
              </a:rPr>
              <a:t>	</a:t>
            </a:r>
            <a:r>
              <a:rPr lang="ru-RU" sz="3000" dirty="0">
                <a:solidFill>
                  <a:srgbClr val="0070C0"/>
                </a:solidFill>
              </a:rPr>
              <a:t>- </a:t>
            </a:r>
            <a:r>
              <a:rPr lang="ru-RU" sz="3000" i="1" dirty="0">
                <a:solidFill>
                  <a:srgbClr val="0070C0"/>
                </a:solidFill>
                <a:latin typeface="Franklin Gothic Medium" pitchFamily="34" charset="0"/>
              </a:rPr>
              <a:t>Память и внимание (произвольность)</a:t>
            </a:r>
          </a:p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buClr>
                <a:srgbClr val="F0A22E"/>
              </a:buClr>
              <a:buSzPct val="7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000" i="1" dirty="0">
                <a:solidFill>
                  <a:srgbClr val="0070C0"/>
                </a:solidFill>
                <a:latin typeface="Franklin Gothic Medium" pitchFamily="34" charset="0"/>
              </a:rPr>
              <a:t>	- Мышление: наглядно-действенное,</a:t>
            </a:r>
          </a:p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buClr>
                <a:srgbClr val="F0A22E"/>
              </a:buClr>
              <a:buSzPct val="7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000" i="1" dirty="0">
                <a:solidFill>
                  <a:srgbClr val="0070C0"/>
                </a:solidFill>
                <a:latin typeface="Franklin Gothic Medium" pitchFamily="34" charset="0"/>
              </a:rPr>
              <a:t>   наглядно-образное, наглядно-схематическое, логическое (</a:t>
            </a:r>
            <a:r>
              <a:rPr lang="ru-RU" sz="3000" i="1" dirty="0">
                <a:solidFill>
                  <a:srgbClr val="FF0000"/>
                </a:solidFill>
                <a:latin typeface="Franklin Gothic Medium" pitchFamily="34" charset="0"/>
              </a:rPr>
              <a:t>способность устанавливать простейшие причинно-следственные связи, сравнивать, находить лишнее, обобщать</a:t>
            </a:r>
            <a:r>
              <a:rPr lang="ru-RU" sz="3000" i="1" dirty="0">
                <a:solidFill>
                  <a:srgbClr val="0070C0"/>
                </a:solidFill>
                <a:latin typeface="Franklin Gothic Medium" pitchFamily="34" charset="0"/>
              </a:rPr>
              <a:t>)</a:t>
            </a:r>
          </a:p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buClr>
                <a:srgbClr val="F0A22E"/>
              </a:buClr>
              <a:buSzPct val="7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800" dirty="0">
                <a:solidFill>
                  <a:srgbClr val="0070C0"/>
                </a:solidFill>
                <a:latin typeface="Franklin Gothic Medium" pitchFamily="34" charset="0"/>
              </a:rPr>
              <a:t>Проба № 3</a:t>
            </a:r>
          </a:p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buClr>
                <a:srgbClr val="F0A22E"/>
              </a:buClr>
              <a:buSzPct val="70000"/>
              <a:buFont typeface="Wingdings 2" pitchFamily="18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000" i="1" dirty="0">
                <a:solidFill>
                  <a:srgbClr val="0070C0"/>
                </a:solidFill>
                <a:latin typeface="Franklin Gothic Medium" pitchFamily="34" charset="0"/>
              </a:rPr>
              <a:t>	- Речь (развитие речи и фонематического слуха в соответствии с возрастной нормой)</a:t>
            </a:r>
            <a:endParaRPr lang="ru-RU" sz="2800" dirty="0">
              <a:solidFill>
                <a:srgbClr val="0070C0"/>
              </a:solidFill>
              <a:latin typeface="Franklin Gothic Medium" pitchFamily="34" charset="0"/>
            </a:endParaRPr>
          </a:p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3000" dirty="0">
              <a:solidFill>
                <a:srgbClr val="4E3B30"/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15.1.14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15888"/>
            <a:ext cx="8685213" cy="936625"/>
          </a:xfrm>
          <a:solidFill>
            <a:schemeClr val="bg1"/>
          </a:solidFill>
        </p:spPr>
        <p:txBody>
          <a:bodyPr/>
          <a:lstStyle/>
          <a:p>
            <a:pPr algn="ctr" eaLnBrk="1">
              <a:defRPr/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Фонематический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слух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640763" cy="4813300"/>
          </a:xfrm>
        </p:spPr>
        <p:txBody>
          <a:bodyPr/>
          <a:lstStyle/>
          <a:p>
            <a:pPr eaLnBrk="1">
              <a:lnSpc>
                <a:spcPct val="95000"/>
              </a:lnSpc>
              <a:buNone/>
            </a:pPr>
            <a:r>
              <a:rPr lang="ru-RU" i="1" dirty="0">
                <a:solidFill>
                  <a:srgbClr val="0070C0"/>
                </a:solidFill>
                <a:latin typeface="Franklin Gothic Medium" pitchFamily="34" charset="0"/>
              </a:rPr>
              <a:t>	Под фонематическим слухом понимается способность человека слышать отдельные фонемы, или звуки в слове. </a:t>
            </a:r>
          </a:p>
          <a:p>
            <a:pPr eaLnBrk="1">
              <a:lnSpc>
                <a:spcPct val="95000"/>
              </a:lnSpc>
              <a:buNone/>
            </a:pPr>
            <a:r>
              <a:rPr lang="ru-RU" i="1" dirty="0">
                <a:solidFill>
                  <a:srgbClr val="0070C0"/>
                </a:solidFill>
                <a:latin typeface="Franklin Gothic Medium" pitchFamily="34" charset="0"/>
              </a:rPr>
              <a:t>	Для чего нужен первокласснику хороший фонематический слух? </a:t>
            </a:r>
          </a:p>
          <a:p>
            <a:pPr eaLnBrk="1">
              <a:lnSpc>
                <a:spcPct val="95000"/>
              </a:lnSpc>
              <a:buNone/>
            </a:pPr>
            <a:r>
              <a:rPr lang="ru-RU" i="1" dirty="0">
                <a:solidFill>
                  <a:srgbClr val="0070C0"/>
                </a:solidFill>
                <a:latin typeface="Franklin Gothic Medium" pitchFamily="34" charset="0"/>
              </a:rPr>
              <a:t>	Это связано с существующей сегодня в школе методикой обучения чтению, основанной на звуковом анализе слова.</a:t>
            </a:r>
          </a:p>
          <a:p>
            <a:pPr>
              <a:lnSpc>
                <a:spcPct val="95000"/>
              </a:lnSpc>
              <a:buNone/>
            </a:pP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	Проба № 4</a:t>
            </a:r>
            <a:r>
              <a:rPr lang="ru-RU" i="1" dirty="0">
                <a:solidFill>
                  <a:srgbClr val="0070C0"/>
                </a:solidFill>
                <a:latin typeface="Franklin Gothic Medium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ГОТОВНОСТЬ К ШКОЛЕ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/>
              <a:t>		</a:t>
            </a:r>
            <a:r>
              <a:rPr lang="ru-RU" b="1" i="1" dirty="0">
                <a:solidFill>
                  <a:srgbClr val="0070C0"/>
                </a:solidFill>
              </a:rPr>
              <a:t>Если какое-либо задание вызывает у вашего ребенка трудности, я рекомендую обратиться в ЦПМСС Красносельского района для получения консультации и практических рекомендаций у психолога или логопеда.</a:t>
            </a:r>
          </a:p>
          <a:p>
            <a:pPr>
              <a:buNone/>
            </a:pPr>
            <a:r>
              <a:rPr lang="ru-RU" b="1" i="1" dirty="0">
                <a:solidFill>
                  <a:srgbClr val="0070C0"/>
                </a:solidFill>
              </a:rPr>
              <a:t>	Запись на консультацию по телефону:</a:t>
            </a:r>
          </a:p>
          <a:p>
            <a:pPr>
              <a:buNone/>
            </a:pPr>
            <a:r>
              <a:rPr lang="ru-RU" b="1" i="1" dirty="0">
                <a:solidFill>
                  <a:srgbClr val="0070C0"/>
                </a:solidFill>
              </a:rPr>
              <a:t>	+79516519424 с 10.00 до 16.00 по рабочим дням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Тест «Готовы ли Вы отправить своего ребенка в школу»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3400" b="1" dirty="0">
                <a:solidFill>
                  <a:srgbClr val="0070C0"/>
                </a:solidFill>
              </a:rPr>
              <a:t>1.Мне кажется, что мой ребенок будет учиться хуже других детей. </a:t>
            </a:r>
          </a:p>
          <a:p>
            <a:r>
              <a:rPr lang="ru-RU" sz="3400" b="1" dirty="0">
                <a:solidFill>
                  <a:srgbClr val="0070C0"/>
                </a:solidFill>
              </a:rPr>
              <a:t>2. Я опасаюсь, что мой ребенок часто будет обижать других детей. </a:t>
            </a:r>
          </a:p>
          <a:p>
            <a:r>
              <a:rPr lang="ru-RU" sz="3400" b="1" dirty="0">
                <a:solidFill>
                  <a:srgbClr val="0070C0"/>
                </a:solidFill>
              </a:rPr>
              <a:t>3. На мой взгляд, четыре урока — непомерная нагрузка для маленького ребенка. </a:t>
            </a:r>
          </a:p>
          <a:p>
            <a:r>
              <a:rPr lang="ru-RU" sz="3400" b="1" dirty="0">
                <a:solidFill>
                  <a:srgbClr val="0070C0"/>
                </a:solidFill>
              </a:rPr>
              <a:t>4. Трудно быть уверенным, что учителя младших классов хорошо понимают детей. </a:t>
            </a:r>
          </a:p>
          <a:p>
            <a:r>
              <a:rPr lang="ru-RU" sz="3400" b="1" dirty="0">
                <a:solidFill>
                  <a:srgbClr val="0070C0"/>
                </a:solidFill>
              </a:rPr>
              <a:t>5. Ребенок может спокойно учиться только в том случае, если учительница — его собственная мама. </a:t>
            </a:r>
          </a:p>
          <a:p>
            <a:r>
              <a:rPr lang="ru-RU" sz="3400" b="1" dirty="0">
                <a:solidFill>
                  <a:srgbClr val="0070C0"/>
                </a:solidFill>
              </a:rPr>
              <a:t>6. Трудно представить, что первоклассник может быстро научиться читать, считать и писать. </a:t>
            </a:r>
          </a:p>
          <a:p>
            <a:r>
              <a:rPr lang="ru-RU" sz="3400" b="1" dirty="0">
                <a:solidFill>
                  <a:srgbClr val="0070C0"/>
                </a:solidFill>
              </a:rPr>
              <a:t>7. Мне кажется, что дети в этом возрасте еще не способны дружить. </a:t>
            </a:r>
          </a:p>
          <a:p>
            <a:r>
              <a:rPr lang="ru-RU" sz="3400" b="1" dirty="0">
                <a:solidFill>
                  <a:srgbClr val="0070C0"/>
                </a:solidFill>
              </a:rPr>
              <a:t>8. Боюсь даже думать о том, как мой ребенок будет обходиться без дневного сна. </a:t>
            </a:r>
          </a:p>
          <a:p>
            <a:r>
              <a:rPr lang="ru-RU" sz="3400" b="1" dirty="0">
                <a:solidFill>
                  <a:srgbClr val="0070C0"/>
                </a:solidFill>
              </a:rPr>
              <a:t>9. Мой ребенок часто плачет, когда к нему обращается незнакомый взрослый человек. </a:t>
            </a:r>
          </a:p>
          <a:p>
            <a:r>
              <a:rPr lang="ru-RU" sz="3400" b="1" dirty="0">
                <a:solidFill>
                  <a:srgbClr val="0070C0"/>
                </a:solidFill>
              </a:rPr>
              <a:t>10. Мой ребенок не ходит в детский сад и никогда не расстается с матерью. </a:t>
            </a:r>
          </a:p>
          <a:p>
            <a:r>
              <a:rPr lang="ru-RU" sz="3400" b="1" dirty="0">
                <a:solidFill>
                  <a:srgbClr val="0070C0"/>
                </a:solidFill>
              </a:rPr>
              <a:t>11. Начальная школа, по-моему, редко способна чему-либо научить ребенка. </a:t>
            </a:r>
          </a:p>
          <a:p>
            <a:r>
              <a:rPr lang="ru-RU" sz="3400" b="1" dirty="0">
                <a:solidFill>
                  <a:srgbClr val="0070C0"/>
                </a:solidFill>
              </a:rPr>
              <a:t>12. Я опасаюсь, что дети будут дразнить моего ребенка. </a:t>
            </a:r>
          </a:p>
          <a:p>
            <a:r>
              <a:rPr lang="ru-RU" sz="3400" b="1" dirty="0">
                <a:solidFill>
                  <a:srgbClr val="0070C0"/>
                </a:solidFill>
              </a:rPr>
              <a:t>13. Мой малыш, по-моему, значительно слабее своих сверстников. </a:t>
            </a:r>
          </a:p>
          <a:p>
            <a:r>
              <a:rPr lang="ru-RU" sz="3400" b="1" dirty="0">
                <a:solidFill>
                  <a:srgbClr val="0070C0"/>
                </a:solidFill>
              </a:rPr>
              <a:t>14. Боюсь, что учительница не имеет возможности оценить успехи каждого ребенка. </a:t>
            </a:r>
          </a:p>
          <a:p>
            <a:r>
              <a:rPr lang="ru-RU" sz="3400" b="1" dirty="0">
                <a:solidFill>
                  <a:srgbClr val="0070C0"/>
                </a:solidFill>
              </a:rPr>
              <a:t>15. Мой ребенок часто говорит: “Мама, мы пойдем в школу вместе!”.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Занесите свои ответы в табличку: если Вы согласны с утверждением, поставьте крестик после косой черты, если не согласны, оставьте клетку пустой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pPr fontAlgn="base"/>
            <a:endParaRPr lang="ru-RU" dirty="0"/>
          </a:p>
          <a:p>
            <a:pPr fontAlgn="base"/>
            <a:endParaRPr lang="ru-RU" dirty="0"/>
          </a:p>
          <a:p>
            <a:pPr fontAlgn="base"/>
            <a:endParaRPr lang="ru-RU" dirty="0"/>
          </a:p>
          <a:p>
            <a:pPr fontAlgn="base"/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1844825"/>
          <a:ext cx="6096000" cy="3528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5678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5678"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1/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2/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3/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4/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5/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5678"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6/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7/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8/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9/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10/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5678"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11/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12/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13/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14/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15/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5678">
                <a:tc>
                  <a:txBody>
                    <a:bodyPr/>
                    <a:lstStyle/>
                    <a:p>
                      <a:pPr algn="l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15.1.14</a:t>
            </a: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685212" cy="863600"/>
          </a:xfrm>
          <a:solidFill>
            <a:schemeClr val="bg1"/>
          </a:solidFill>
        </p:spPr>
        <p:txBody>
          <a:bodyPr/>
          <a:lstStyle/>
          <a:p>
            <a:pPr algn="ctr" eaLnBrk="1">
              <a:defRPr/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Результаты анкетирования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642350" cy="5400675"/>
          </a:xfrm>
        </p:spPr>
        <p:txBody>
          <a:bodyPr>
            <a:normAutofit fontScale="92500"/>
          </a:bodyPr>
          <a:lstStyle/>
          <a:p>
            <a:pPr marL="339725" indent="-339725">
              <a:lnSpc>
                <a:spcPct val="80000"/>
              </a:lnSpc>
              <a:spcBef>
                <a:spcPts val="400"/>
              </a:spcBef>
              <a:buClr>
                <a:srgbClr val="B2B2B2"/>
              </a:buClr>
              <a:buSzPct val="90000"/>
              <a:buFont typeface="Wingdings" pitchFamily="2" charset="2"/>
              <a:buChar char="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ru-RU" sz="1800" b="1" i="1" dirty="0">
                <a:solidFill>
                  <a:srgbClr val="0070C0"/>
                </a:solidFill>
              </a:rPr>
              <a:t>до 4 баллов — это означает, что у Вас есть все основания оптимистично ждать первого сентября — по крайней мере, сами вполне готовы к школьной жизни Вашего ребенка;</a:t>
            </a:r>
          </a:p>
          <a:p>
            <a:pPr marL="339725" indent="-339725">
              <a:lnSpc>
                <a:spcPct val="80000"/>
              </a:lnSpc>
              <a:spcBef>
                <a:spcPts val="400"/>
              </a:spcBef>
              <a:buClr>
                <a:srgbClr val="B2B2B2"/>
              </a:buClr>
              <a:buSzPct val="90000"/>
              <a:buFont typeface="Wingdings" pitchFamily="2" charset="2"/>
              <a:buChar char="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ru-RU" sz="1800" b="1" i="1" dirty="0">
                <a:solidFill>
                  <a:srgbClr val="0070C0"/>
                </a:solidFill>
              </a:rPr>
              <a:t>5-10 баллов — лучше подготовиться к возможным трудностям заранее;</a:t>
            </a:r>
          </a:p>
          <a:p>
            <a:pPr marL="339725" indent="-339725">
              <a:lnSpc>
                <a:spcPct val="80000"/>
              </a:lnSpc>
              <a:spcBef>
                <a:spcPts val="400"/>
              </a:spcBef>
              <a:buClr>
                <a:srgbClr val="B2B2B2"/>
              </a:buClr>
              <a:buSzPct val="90000"/>
              <a:buFont typeface="Wingdings" pitchFamily="2" charset="2"/>
              <a:buChar char="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ru-RU" sz="1800" b="1" i="1" dirty="0">
                <a:solidFill>
                  <a:srgbClr val="0070C0"/>
                </a:solidFill>
              </a:rPr>
              <a:t>10 баллов и больше — было бы неплохо посоветоваться с детским психологом.</a:t>
            </a:r>
          </a:p>
          <a:p>
            <a:pPr marL="339725" indent="-339725">
              <a:lnSpc>
                <a:spcPct val="80000"/>
              </a:lnSpc>
              <a:spcBef>
                <a:spcPts val="400"/>
              </a:spcBef>
              <a:buClr>
                <a:srgbClr val="B2B2B2"/>
              </a:buClr>
              <a:buSzPct val="90000"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ru-RU" sz="1800" b="1" i="1" dirty="0">
                <a:solidFill>
                  <a:srgbClr val="0070C0"/>
                </a:solidFill>
              </a:rPr>
              <a:t>	</a:t>
            </a:r>
          </a:p>
          <a:p>
            <a:pPr marL="339725" indent="-339725">
              <a:lnSpc>
                <a:spcPct val="80000"/>
              </a:lnSpc>
              <a:spcBef>
                <a:spcPts val="400"/>
              </a:spcBef>
              <a:buClr>
                <a:srgbClr val="B2B2B2"/>
              </a:buClr>
              <a:buSzPct val="90000"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endParaRPr lang="ru-RU" sz="1800" b="1" i="1" dirty="0">
              <a:solidFill>
                <a:srgbClr val="0070C0"/>
              </a:solidFill>
            </a:endParaRPr>
          </a:p>
          <a:p>
            <a:pPr marL="339725" indent="-339725">
              <a:lnSpc>
                <a:spcPct val="80000"/>
              </a:lnSpc>
              <a:spcBef>
                <a:spcPts val="400"/>
              </a:spcBef>
              <a:buClr>
                <a:srgbClr val="B2B2B2"/>
              </a:buClr>
              <a:buSzPct val="90000"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ru-RU" sz="1800" b="1" i="1" dirty="0">
                <a:solidFill>
                  <a:srgbClr val="0070C0"/>
                </a:solidFill>
              </a:rPr>
              <a:t>	А теперь обратим внимание на то, в каких столбцах получено 2 или 3 крестика. </a:t>
            </a:r>
          </a:p>
          <a:p>
            <a:pPr marL="339725" indent="-339725">
              <a:lnSpc>
                <a:spcPct val="80000"/>
              </a:lnSpc>
              <a:spcBef>
                <a:spcPts val="400"/>
              </a:spcBef>
              <a:buClr>
                <a:srgbClr val="B2B2B2"/>
              </a:buClr>
              <a:buSzPct val="90000"/>
              <a:buFont typeface="Wingdings" pitchFamily="2" charset="2"/>
              <a:buChar char="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ru-RU" sz="1800" b="1" i="1" dirty="0">
                <a:solidFill>
                  <a:srgbClr val="0070C0"/>
                </a:solidFill>
              </a:rPr>
              <a:t>1 — необходимо больше заниматься играми и заданиями, развивающими память, внимание, тонкую моторику. </a:t>
            </a:r>
          </a:p>
          <a:p>
            <a:pPr marL="339725" indent="-339725">
              <a:lnSpc>
                <a:spcPct val="80000"/>
              </a:lnSpc>
              <a:spcBef>
                <a:spcPts val="400"/>
              </a:spcBef>
              <a:buClr>
                <a:srgbClr val="B2B2B2"/>
              </a:buClr>
              <a:buSzPct val="90000"/>
              <a:buFont typeface="Wingdings" pitchFamily="2" charset="2"/>
              <a:buChar char="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ru-RU" sz="1800" b="1" i="1" dirty="0">
                <a:solidFill>
                  <a:srgbClr val="0070C0"/>
                </a:solidFill>
              </a:rPr>
              <a:t>2 — нужно обратить внимание на то, умеет ли Ваш ребенок общаться с другими детьми. </a:t>
            </a:r>
          </a:p>
          <a:p>
            <a:pPr marL="339725" indent="-339725">
              <a:lnSpc>
                <a:spcPct val="80000"/>
              </a:lnSpc>
              <a:spcBef>
                <a:spcPts val="400"/>
              </a:spcBef>
              <a:buClr>
                <a:srgbClr val="B2B2B2"/>
              </a:buClr>
              <a:buSzPct val="90000"/>
              <a:buFont typeface="Wingdings" pitchFamily="2" charset="2"/>
              <a:buChar char="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ru-RU" sz="1800" b="1" i="1" dirty="0">
                <a:solidFill>
                  <a:srgbClr val="0070C0"/>
                </a:solidFill>
              </a:rPr>
              <a:t>3 — предвидятся сложности, связанные со здоровьем ребенка, но еще есть время заняться закаливанием и общеукрепляющими упражнениями.</a:t>
            </a:r>
          </a:p>
          <a:p>
            <a:pPr marL="339725" indent="-339725">
              <a:lnSpc>
                <a:spcPct val="80000"/>
              </a:lnSpc>
              <a:spcBef>
                <a:spcPts val="400"/>
              </a:spcBef>
              <a:buClr>
                <a:srgbClr val="B2B2B2"/>
              </a:buClr>
              <a:buSzPct val="90000"/>
              <a:buFont typeface="Wingdings" pitchFamily="2" charset="2"/>
              <a:buChar char="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ru-RU" sz="1800" b="1" i="1" dirty="0">
                <a:solidFill>
                  <a:srgbClr val="0070C0"/>
                </a:solidFill>
              </a:rPr>
              <a:t>4 — есть опасения, что ребенок не найдет контакта с учительницей, надо обратить внимание на сюжетные игры.</a:t>
            </a:r>
          </a:p>
          <a:p>
            <a:pPr marL="339725" indent="-339725">
              <a:lnSpc>
                <a:spcPct val="80000"/>
              </a:lnSpc>
              <a:spcBef>
                <a:spcPts val="400"/>
              </a:spcBef>
              <a:buClr>
                <a:srgbClr val="B2B2B2"/>
              </a:buClr>
              <a:buSzPct val="90000"/>
              <a:buFont typeface="Wingdings" pitchFamily="2" charset="2"/>
              <a:buChar char="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ru-RU" sz="1800" b="1" i="1" dirty="0">
                <a:solidFill>
                  <a:srgbClr val="0070C0"/>
                </a:solidFill>
              </a:rPr>
              <a:t>5 – ваш ребенок недостаточно самостоятелен, вероятно, он излишне привязан к матери. </a:t>
            </a:r>
          </a:p>
          <a:p>
            <a:pPr marL="216000" indent="0" algn="ctr" eaLnBrk="1">
              <a:lnSpc>
                <a:spcPct val="100000"/>
              </a:lnSpc>
              <a:spcAft>
                <a:spcPts val="0"/>
              </a:spcAft>
              <a:defRPr/>
            </a:pPr>
            <a:br>
              <a:rPr lang="ru-RU" sz="2800" dirty="0">
                <a:latin typeface="Arial" charset="0"/>
              </a:rPr>
            </a:br>
            <a:br>
              <a:rPr lang="ru-RU" sz="1800" dirty="0"/>
            </a:br>
            <a:endParaRPr lang="ru-RU" sz="1800" dirty="0"/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179388" y="3255963"/>
            <a:ext cx="71437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304800" y="1214438"/>
            <a:ext cx="8686800" cy="486568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600" dirty="0">
                <a:solidFill>
                  <a:srgbClr val="4E3B30"/>
                </a:solidFill>
                <a:latin typeface="Monotype Corsiva" pitchFamily="66" charset="0"/>
              </a:rPr>
              <a:t>             «Быть готовым к школе – </a:t>
            </a:r>
          </a:p>
          <a:p>
            <a:pPr hangingPunct="1">
              <a:lnSpc>
                <a:spcPct val="100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600" dirty="0">
                <a:solidFill>
                  <a:srgbClr val="4E3B30"/>
                </a:solidFill>
                <a:latin typeface="Monotype Corsiva" pitchFamily="66" charset="0"/>
              </a:rPr>
              <a:t>            не значит уметь читать, </a:t>
            </a:r>
          </a:p>
          <a:p>
            <a:pPr hangingPunct="1">
              <a:lnSpc>
                <a:spcPct val="100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600" dirty="0">
                <a:solidFill>
                  <a:srgbClr val="4E3B30"/>
                </a:solidFill>
                <a:latin typeface="Monotype Corsiva" pitchFamily="66" charset="0"/>
              </a:rPr>
              <a:t>              писать и считать. Быть</a:t>
            </a:r>
          </a:p>
          <a:p>
            <a:pPr hangingPunct="1">
              <a:lnSpc>
                <a:spcPct val="100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600" dirty="0">
                <a:solidFill>
                  <a:srgbClr val="4E3B30"/>
                </a:solidFill>
                <a:latin typeface="Monotype Corsiva" pitchFamily="66" charset="0"/>
              </a:rPr>
              <a:t>               готовым к школе – значит </a:t>
            </a:r>
          </a:p>
          <a:p>
            <a:pPr hangingPunct="1">
              <a:lnSpc>
                <a:spcPct val="100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600" dirty="0">
                <a:solidFill>
                  <a:srgbClr val="4E3B30"/>
                </a:solidFill>
                <a:latin typeface="Monotype Corsiva" pitchFamily="66" charset="0"/>
              </a:rPr>
              <a:t>              быть готовым всему этому </a:t>
            </a:r>
          </a:p>
          <a:p>
            <a:pPr hangingPunct="1">
              <a:lnSpc>
                <a:spcPct val="100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600" dirty="0">
                <a:solidFill>
                  <a:srgbClr val="4E3B30"/>
                </a:solidFill>
                <a:latin typeface="Monotype Corsiva" pitchFamily="66" charset="0"/>
              </a:rPr>
              <a:t>               научиться»</a:t>
            </a:r>
          </a:p>
          <a:p>
            <a:pPr hangingPunct="1">
              <a:lnSpc>
                <a:spcPct val="100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3200" dirty="0">
              <a:solidFill>
                <a:srgbClr val="4E3B30"/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188913"/>
            <a:ext cx="8686800" cy="8636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ru-RU" sz="44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Спасибо   за   внимание</a:t>
            </a: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611188" y="1341438"/>
            <a:ext cx="7993062" cy="475138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342900" indent="-341313" algn="ctr">
              <a:lnSpc>
                <a:spcPct val="100000"/>
              </a:lnSpc>
              <a:spcBef>
                <a:spcPts val="638"/>
              </a:spcBef>
              <a:buClr>
                <a:srgbClr val="F0A22E"/>
              </a:buClr>
              <a:buSzPct val="7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ru-RU" sz="40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Педагог-психолог </a:t>
            </a:r>
          </a:p>
          <a:p>
            <a:pPr marL="342900" indent="-341313" algn="ctr">
              <a:lnSpc>
                <a:spcPct val="100000"/>
              </a:lnSpc>
              <a:spcBef>
                <a:spcPts val="638"/>
              </a:spcBef>
              <a:buClr>
                <a:srgbClr val="F0A22E"/>
              </a:buClr>
              <a:buSzPct val="7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ru-RU" sz="40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ГБОУ СОШ № 352 </a:t>
            </a:r>
          </a:p>
          <a:p>
            <a:pPr marL="342900" indent="-341313" algn="ctr">
              <a:lnSpc>
                <a:spcPct val="100000"/>
              </a:lnSpc>
              <a:spcBef>
                <a:spcPts val="638"/>
              </a:spcBef>
              <a:buClr>
                <a:srgbClr val="F0A22E"/>
              </a:buClr>
              <a:buSzPct val="7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ru-RU" sz="4000" b="1" i="1" dirty="0" err="1">
                <a:solidFill>
                  <a:srgbClr val="0070C0"/>
                </a:solidFill>
                <a:latin typeface="Franklin Gothic Medium" pitchFamily="34" charset="0"/>
              </a:rPr>
              <a:t>Холфина</a:t>
            </a:r>
            <a:r>
              <a:rPr lang="ru-RU" sz="4000" b="1" i="1" dirty="0">
                <a:solidFill>
                  <a:srgbClr val="0070C0"/>
                </a:solidFill>
                <a:latin typeface="Franklin Gothic Medium" pitchFamily="34" charset="0"/>
              </a:rPr>
              <a:t> Наталья Степановна</a:t>
            </a:r>
          </a:p>
          <a:p>
            <a:pPr marL="342900" indent="-341313" algn="ctr">
              <a:lnSpc>
                <a:spcPct val="100000"/>
              </a:lnSpc>
              <a:spcBef>
                <a:spcPts val="638"/>
              </a:spcBef>
              <a:buClr>
                <a:srgbClr val="F0A22E"/>
              </a:buClr>
              <a:buSzPct val="7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ru-RU" sz="4000" b="1" i="1" dirty="0">
                <a:solidFill>
                  <a:srgbClr val="0070C0"/>
                </a:solidFill>
                <a:latin typeface="Franklin Gothic Medium" pitchFamily="34" charset="0"/>
              </a:rPr>
              <a:t>т. 8(906)2752217</a:t>
            </a:r>
          </a:p>
          <a:p>
            <a:pPr marL="342900" indent="-341313" algn="ctr">
              <a:lnSpc>
                <a:spcPct val="100000"/>
              </a:lnSpc>
              <a:spcBef>
                <a:spcPts val="638"/>
              </a:spcBef>
              <a:buClr>
                <a:srgbClr val="F0A22E"/>
              </a:buClr>
              <a:buSzPct val="7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endParaRPr lang="ru-RU" sz="4000" b="1" i="1" dirty="0">
              <a:solidFill>
                <a:srgbClr val="00B0F0"/>
              </a:solidFill>
              <a:latin typeface="Franklin Gothic Medium" pitchFamily="34" charset="0"/>
            </a:endParaRPr>
          </a:p>
          <a:p>
            <a:pPr algn="ctr" hangingPunct="1">
              <a:lnSpc>
                <a:spcPct val="100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ru-RU" sz="4000" b="1" i="1" dirty="0">
                <a:solidFill>
                  <a:srgbClr val="C00000"/>
                </a:solidFill>
                <a:latin typeface="Franklin Gothic Medium" pitchFamily="34" charset="0"/>
              </a:rPr>
              <a:t>Успехов, терпения и радости</a:t>
            </a:r>
          </a:p>
          <a:p>
            <a:pPr algn="ctr" hangingPunct="1">
              <a:lnSpc>
                <a:spcPct val="100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ru-RU" sz="4000" b="1" i="1" dirty="0">
                <a:solidFill>
                  <a:srgbClr val="C00000"/>
                </a:solidFill>
                <a:latin typeface="Franklin Gothic Medium" pitchFamily="34" charset="0"/>
              </a:rPr>
              <a:t>   в общении с детьми!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ГОТОВНОСТЬ К ШКОЛЕ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i="1" dirty="0"/>
              <a:t>		</a:t>
            </a:r>
            <a:r>
              <a:rPr lang="ru-RU" b="1" i="1" dirty="0">
                <a:solidFill>
                  <a:srgbClr val="0070C0"/>
                </a:solidFill>
              </a:rPr>
              <a:t>Могут ли родители сами определить, готов ли их ребенок к школе?</a:t>
            </a:r>
          </a:p>
          <a:p>
            <a:pPr algn="ctr">
              <a:buNone/>
            </a:pPr>
            <a:endParaRPr lang="ru-RU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dirty="0">
                <a:solidFill>
                  <a:srgbClr val="0070C0"/>
                </a:solidFill>
              </a:rPr>
              <a:t>	</a:t>
            </a:r>
            <a:r>
              <a:rPr lang="ru-RU" b="1" dirty="0">
                <a:solidFill>
                  <a:srgbClr val="0070C0"/>
                </a:solidFill>
              </a:rPr>
              <a:t>В целом, да. </a:t>
            </a:r>
          </a:p>
          <a:p>
            <a:pPr algn="ctr">
              <a:buNone/>
            </a:pPr>
            <a:r>
              <a:rPr lang="ru-RU" b="1" dirty="0">
                <a:solidFill>
                  <a:srgbClr val="0070C0"/>
                </a:solidFill>
              </a:rPr>
              <a:t>Это можно сделать с помощью следующих несложных проб.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Проба №1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/>
              <a:t>		</a:t>
            </a:r>
            <a:r>
              <a:rPr lang="ru-RU" dirty="0">
                <a:solidFill>
                  <a:srgbClr val="0070C0"/>
                </a:solidFill>
              </a:rPr>
              <a:t>Срисовывание детьми графического образца, состоящего из геометрических фигур и элементов прописных букв. Образец должен быть нарисован на белом листе бумаги без линеечек и клеточек. Перерисовывать его надо на такой же белый лист бумаги. При срисовывании дети должны пользоваться простыми карандашами. Не разрешается использовать линейку и ластик. Образец может быть произвольно придуман взрослым. Данное задание позволит определить, справляется ли ребенок с работой по образцу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Проба №2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/>
              <a:t>		</a:t>
            </a:r>
            <a:r>
              <a:rPr lang="ru-RU" dirty="0">
                <a:solidFill>
                  <a:srgbClr val="0070C0"/>
                </a:solidFill>
              </a:rPr>
              <a:t>Проведение с детьми игры с правилами. Например, это может быть народная игра «Черный, белый не берите, да и нет не говорите». В этой игре сразу видны дети, не соблюдающие правила и потому проигрывающие. А ведь в игре соблюдать правило проще, чем в учебном задании. Поэтому, если у ребенка есть проблема такого рода в игре, то в учебе она тем более проявится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Проба №3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/>
              <a:t>		</a:t>
            </a:r>
            <a:r>
              <a:rPr lang="ru-RU" dirty="0">
                <a:solidFill>
                  <a:srgbClr val="0070C0"/>
                </a:solidFill>
              </a:rPr>
              <a:t>Перед ребенком кладут перепутанную последовательность сюжетных картинок. Можно взять картинки из известной детям сказки. Картинок должно быть немного: от трех до пяти. Ребенку предлагают сложить правильную последовательность картинок и составить по ним рассказ. Чтобы справиться с этим заданием, у ребенка должен быть развит необходимый уровень обобщения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Проба №4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/>
              <a:t>		</a:t>
            </a:r>
            <a:r>
              <a:rPr lang="ru-RU" dirty="0">
                <a:solidFill>
                  <a:srgbClr val="0070C0"/>
                </a:solidFill>
              </a:rPr>
              <a:t>В игровой форме ребенку предлагают слова, в которых надо определить, есть ли там искомый звук. Каждый раз договариваются, какой звук надо будет найти. На каждый звук дается несколько слов. Для поиска предлагаются два гласных и два согласных звука. Искомые в словах звуки взрослый должен произносить очень четко, а гласные тянуть нараспев. Детей, у которых данное задание вызовет трудности, необходимо показать логопеду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188913"/>
            <a:ext cx="8686800" cy="8636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ГОТОВНОСТЬ К ШКОЛЕ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323850" y="1196975"/>
            <a:ext cx="8659813" cy="53736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342900" indent="-341313" algn="ctr"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600" b="1" dirty="0">
                <a:solidFill>
                  <a:srgbClr val="2D211B"/>
                </a:solidFill>
              </a:rPr>
              <a:t>Специальная (педагогическая)готовность</a:t>
            </a:r>
          </a:p>
          <a:p>
            <a:pPr marL="342900" indent="-341313">
              <a:spcBef>
                <a:spcPts val="638"/>
              </a:spcBef>
              <a:buClr>
                <a:srgbClr val="F0A22E"/>
              </a:buClr>
              <a:buSzPct val="7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200" dirty="0">
                <a:solidFill>
                  <a:srgbClr val="4E3B30"/>
                </a:solidFill>
              </a:rPr>
              <a:t>	</a:t>
            </a:r>
            <a:r>
              <a:rPr lang="ru-RU" sz="3200" dirty="0">
                <a:solidFill>
                  <a:srgbClr val="0070C0"/>
                </a:solidFill>
              </a:rPr>
              <a:t>(</a:t>
            </a:r>
            <a:r>
              <a:rPr lang="ru-RU" sz="3200" i="1" dirty="0">
                <a:solidFill>
                  <a:srgbClr val="0070C0"/>
                </a:solidFill>
                <a:latin typeface="Franklin Gothic Medium" pitchFamily="34" charset="0"/>
              </a:rPr>
              <a:t>чтение, счёт, учебные умения, общий  кругозор)</a:t>
            </a:r>
          </a:p>
          <a:p>
            <a:pPr marL="342900" indent="-341313"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200" dirty="0">
                <a:solidFill>
                  <a:srgbClr val="4E3B30"/>
                </a:solidFill>
              </a:rPr>
              <a:t>	</a:t>
            </a:r>
            <a:r>
              <a:rPr lang="ru-RU" sz="3600" b="1" dirty="0">
                <a:solidFill>
                  <a:srgbClr val="4E3B30"/>
                </a:solidFill>
              </a:rPr>
              <a:t>Физиологическая готовность</a:t>
            </a:r>
          </a:p>
          <a:p>
            <a:pPr marL="342900" indent="-3413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200" dirty="0">
                <a:solidFill>
                  <a:srgbClr val="0070C0"/>
                </a:solidFill>
              </a:rPr>
              <a:t>   </a:t>
            </a:r>
            <a:r>
              <a:rPr lang="ru-RU" sz="3200" dirty="0">
                <a:solidFill>
                  <a:srgbClr val="0070C0"/>
                </a:solidFill>
                <a:latin typeface="Franklin Gothic Medium" pitchFamily="34" charset="0"/>
              </a:rPr>
              <a:t>(</a:t>
            </a:r>
            <a:r>
              <a:rPr lang="ru-RU" sz="3200" i="1" dirty="0">
                <a:solidFill>
                  <a:srgbClr val="0070C0"/>
                </a:solidFill>
                <a:latin typeface="Franklin Gothic Medium" pitchFamily="34" charset="0"/>
              </a:rPr>
              <a:t>физическое развитие в соответствии с возрастными нормами; состояние здоровья; моторика рук – развитие мелких мышц руки; пространственная организация и координация движений, в том числе координация «рука-глаз» </a:t>
            </a:r>
            <a:r>
              <a:rPr lang="ru-RU" sz="3200" b="1" dirty="0">
                <a:solidFill>
                  <a:srgbClr val="0070C0"/>
                </a:solidFill>
              </a:rPr>
              <a:t>Проба № 1</a:t>
            </a:r>
            <a:r>
              <a:rPr lang="ru-RU" sz="3200" i="1" dirty="0">
                <a:solidFill>
                  <a:srgbClr val="0070C0"/>
                </a:solidFill>
              </a:rPr>
              <a:t>)</a:t>
            </a:r>
          </a:p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3200" dirty="0">
              <a:solidFill>
                <a:srgbClr val="4E3B30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>
            <a:normAutofit fontScale="90000"/>
          </a:bodyPr>
          <a:lstStyle/>
          <a:p>
            <a:pPr algn="ctr" eaLnBrk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ru-R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ПОМНИТЕ   О   МЕЛКОЙ    МОТОРИКЕ</a:t>
            </a:r>
            <a:br>
              <a:rPr lang="ru-R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</a:br>
            <a:r>
              <a:rPr lang="ru-RU" dirty="0">
                <a:solidFill>
                  <a:srgbClr val="C00000"/>
                </a:solidFill>
                <a:latin typeface="Franklin Gothic Medium" pitchFamily="34" charset="0"/>
              </a:rPr>
              <a:t> 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23850" y="1125538"/>
            <a:ext cx="8424863" cy="495458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342900" indent="-341313">
              <a:lnSpc>
                <a:spcPct val="100000"/>
              </a:lnSpc>
              <a:spcBef>
                <a:spcPts val="638"/>
              </a:spcBef>
              <a:buClr>
                <a:srgbClr val="F0A22E"/>
              </a:buClr>
              <a:buSzPct val="70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ru-RU" sz="2800" dirty="0">
                <a:solidFill>
                  <a:srgbClr val="4E3B30"/>
                </a:solidFill>
                <a:latin typeface="Franklin Gothic Book" pitchFamily="34" charset="0"/>
              </a:rPr>
              <a:t>	</a:t>
            </a:r>
            <a:r>
              <a:rPr lang="ru-RU" sz="2800" i="1" dirty="0">
                <a:solidFill>
                  <a:srgbClr val="0070C0"/>
                </a:solidFill>
                <a:latin typeface="Franklin Gothic Medium" pitchFamily="34" charset="0"/>
              </a:rPr>
              <a:t>Постоянно заниматься: лепкой из пластилина, аппликацией, оригами, рисование красками, обведение точечных рисунков, пальчиковые игры, аккуратное раскрашивание картинок,    работой с конструктором и мозаикой.</a:t>
            </a:r>
          </a:p>
          <a:p>
            <a:pPr marL="342900" indent="-341313">
              <a:lnSpc>
                <a:spcPct val="100000"/>
              </a:lnSpc>
              <a:spcBef>
                <a:spcPts val="638"/>
              </a:spcBef>
              <a:buClr>
                <a:srgbClr val="F0A22E"/>
              </a:buClr>
              <a:buSzPct val="7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ru-RU" sz="2800" i="1" dirty="0">
                <a:solidFill>
                  <a:srgbClr val="0070C0"/>
                </a:solidFill>
                <a:latin typeface="Franklin Gothic Medium" pitchFamily="34" charset="0"/>
              </a:rPr>
              <a:t>	Развитая мелкая моторика способствует успешному развитию речи и овладению сложнейшим и важнейшим </a:t>
            </a:r>
          </a:p>
          <a:p>
            <a:pPr marL="342900" indent="-341313">
              <a:lnSpc>
                <a:spcPct val="100000"/>
              </a:lnSpc>
              <a:spcBef>
                <a:spcPts val="638"/>
              </a:spcBef>
              <a:buClr>
                <a:srgbClr val="F0A22E"/>
              </a:buClr>
              <a:buSzPct val="7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ru-RU" sz="2800" i="1" dirty="0">
                <a:solidFill>
                  <a:srgbClr val="0070C0"/>
                </a:solidFill>
                <a:latin typeface="Franklin Gothic Medium" pitchFamily="34" charset="0"/>
              </a:rPr>
              <a:t>    навыком – письмом.</a:t>
            </a:r>
          </a:p>
          <a:p>
            <a:pPr marL="342900" indent="-341313">
              <a:lnSpc>
                <a:spcPct val="100000"/>
              </a:lnSpc>
              <a:spcBef>
                <a:spcPts val="638"/>
              </a:spcBef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ru-RU" sz="2800" dirty="0">
              <a:solidFill>
                <a:srgbClr val="4E3B30"/>
              </a:solidFill>
              <a:latin typeface="Franklin Gothic Book" pitchFamily="34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4292600"/>
            <a:ext cx="2825750" cy="226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1293</Words>
  <Application>Microsoft Office PowerPoint</Application>
  <PresentationFormat>Экран (4:3)</PresentationFormat>
  <Paragraphs>140</Paragraphs>
  <Slides>20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Arial</vt:lpstr>
      <vt:lpstr>Calibri</vt:lpstr>
      <vt:lpstr>Franklin Gothic Book</vt:lpstr>
      <vt:lpstr>Franklin Gothic Medium</vt:lpstr>
      <vt:lpstr>Monotype Corsiva</vt:lpstr>
      <vt:lpstr>Wingdings</vt:lpstr>
      <vt:lpstr>Wingdings 2</vt:lpstr>
      <vt:lpstr>Тема Office</vt:lpstr>
      <vt:lpstr>Психологическая готовность к школе</vt:lpstr>
      <vt:lpstr>Презентация PowerPoint</vt:lpstr>
      <vt:lpstr>ГОТОВНОСТЬ К ШКОЛЕ</vt:lpstr>
      <vt:lpstr>Проба №1</vt:lpstr>
      <vt:lpstr>Проба №2</vt:lpstr>
      <vt:lpstr>Проба №3</vt:lpstr>
      <vt:lpstr>Проба №4</vt:lpstr>
      <vt:lpstr>ГОТОВНОСТЬ К ШКОЛЕ</vt:lpstr>
      <vt:lpstr>ПОМНИТЕ   О   МЕЛКОЙ    МОТОРИКЕ  </vt:lpstr>
      <vt:lpstr>    - мотивационная   - волевая      - коммуникативная и       социально-психологическая   - интеллектуальная</vt:lpstr>
      <vt:lpstr>Мотивационная   готовность</vt:lpstr>
      <vt:lpstr>Волевая   готовность</vt:lpstr>
      <vt:lpstr>Коммуникативная и  социально-психологическая  готовность</vt:lpstr>
      <vt:lpstr>Интеллектуальная готовность</vt:lpstr>
      <vt:lpstr>Фонематический слух</vt:lpstr>
      <vt:lpstr>ГОТОВНОСТЬ К ШКОЛЕ</vt:lpstr>
      <vt:lpstr>Тест «Готовы ли Вы отправить своего ребенка в школу»</vt:lpstr>
      <vt:lpstr>Занесите свои ответы в табличку: если Вы согласны с утверждением, поставьте крестик после косой черты, если не согласны, оставьте клетку пустой</vt:lpstr>
      <vt:lpstr>Результаты анкетирования</vt:lpstr>
      <vt:lpstr>Спасибо   за  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Психологическая готовность к школе</dc:title>
  <dc:creator>user</dc:creator>
  <cp:lastModifiedBy>Гоголева Ольга Юрьевна</cp:lastModifiedBy>
  <cp:revision>10</cp:revision>
  <dcterms:created xsi:type="dcterms:W3CDTF">2018-10-12T12:02:30Z</dcterms:created>
  <dcterms:modified xsi:type="dcterms:W3CDTF">2022-02-07T08:16:50Z</dcterms:modified>
</cp:coreProperties>
</file>